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0" r:id="rId4"/>
    <p:sldId id="263" r:id="rId5"/>
    <p:sldId id="640" r:id="rId6"/>
    <p:sldId id="288" r:id="rId7"/>
    <p:sldId id="286" r:id="rId8"/>
    <p:sldId id="287" r:id="rId9"/>
    <p:sldId id="623" r:id="rId10"/>
    <p:sldId id="622" r:id="rId11"/>
    <p:sldId id="268" r:id="rId12"/>
    <p:sldId id="285" r:id="rId13"/>
    <p:sldId id="643" r:id="rId14"/>
    <p:sldId id="641" r:id="rId15"/>
    <p:sldId id="642" r:id="rId16"/>
    <p:sldId id="626" r:id="rId17"/>
    <p:sldId id="644" r:id="rId18"/>
    <p:sldId id="624" r:id="rId19"/>
    <p:sldId id="635" r:id="rId20"/>
    <p:sldId id="340" r:id="rId21"/>
    <p:sldId id="341" r:id="rId22"/>
    <p:sldId id="326" r:id="rId23"/>
    <p:sldId id="645" r:id="rId24"/>
    <p:sldId id="646" r:id="rId25"/>
    <p:sldId id="647" r:id="rId26"/>
    <p:sldId id="636" r:id="rId27"/>
    <p:sldId id="637" r:id="rId28"/>
    <p:sldId id="648" r:id="rId29"/>
    <p:sldId id="2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g" initials="KT" lastIdx="3" clrIdx="0">
    <p:extLst>
      <p:ext uri="{19B8F6BF-5375-455C-9EA6-DF929625EA0E}">
        <p15:presenceInfo xmlns:p15="http://schemas.microsoft.com/office/powerpoint/2012/main" userId="Kung" providerId="None"/>
      </p:ext>
    </p:extLst>
  </p:cmAuthor>
  <p:cmAuthor id="2" name="Dr.Nittaya Phanuphak Pungpapong" initials="DPP" lastIdx="10" clrIdx="1">
    <p:extLst>
      <p:ext uri="{19B8F6BF-5375-455C-9EA6-DF929625EA0E}">
        <p15:presenceInfo xmlns:p15="http://schemas.microsoft.com/office/powerpoint/2012/main" userId="Dr.Nittaya Phanuphak Pungpapong" providerId="None"/>
      </p:ext>
    </p:extLst>
  </p:cmAuthor>
  <p:cmAuthor id="3" name="Pich Seekaew" initials="PS" lastIdx="10" clrIdx="2">
    <p:extLst>
      <p:ext uri="{19B8F6BF-5375-455C-9EA6-DF929625EA0E}">
        <p15:presenceInfo xmlns:p15="http://schemas.microsoft.com/office/powerpoint/2012/main" userId="4ce663ae430637cc" providerId="Windows Live"/>
      </p:ext>
    </p:extLst>
  </p:cmAuthor>
  <p:cmAuthor id="4" name="Matthew Avery" initials="MA" lastIdx="3" clrIdx="3">
    <p:extLst>
      <p:ext uri="{19B8F6BF-5375-455C-9EA6-DF929625EA0E}">
        <p15:presenceInfo xmlns:p15="http://schemas.microsoft.com/office/powerpoint/2012/main" userId="S::MAvery@fhi360.org::79926e1f-9a28-4abd-94ed-d582eec806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22A"/>
    <a:srgbClr val="D81C4A"/>
    <a:srgbClr val="E88067"/>
    <a:srgbClr val="DDB043"/>
    <a:srgbClr val="F8CD89"/>
    <a:srgbClr val="03B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74" autoAdjust="0"/>
    <p:restoredTop sz="80318" autoAdjust="0"/>
  </p:normalViewPr>
  <p:slideViewPr>
    <p:cSldViewPr snapToGrid="0">
      <p:cViewPr varScale="1">
        <p:scale>
          <a:sx n="81" d="100"/>
          <a:sy n="8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74B31-6848-4619-8D3E-F7F5FEAC4F7B}" type="datetimeFigureOut">
              <a:rPr lang="en-US" smtClean="0"/>
              <a:t>7/21/19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C837E-308C-4F34-A6A1-F4DEB210A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5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2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76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47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95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84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47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58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22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63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64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69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10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20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13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BE27-2966-6D48-AE66-825660A4C2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52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BE27-2966-6D48-AE66-825660A4C2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05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BE27-2966-6D48-AE66-825660A4C2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89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BE27-2966-6D48-AE66-825660A4C2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47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16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85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6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40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6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2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07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5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nkages 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108" y="1122363"/>
            <a:ext cx="6197049" cy="3071950"/>
          </a:xfrm>
        </p:spPr>
        <p:txBody>
          <a:bodyPr anchor="b">
            <a:normAutofit/>
          </a:bodyPr>
          <a:lstStyle>
            <a:lvl1pPr algn="l">
              <a:defRPr sz="4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107" y="4765813"/>
            <a:ext cx="6197049" cy="491986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6D571-B94A-440F-A64D-D7885FF1F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7" y="319232"/>
            <a:ext cx="2106623" cy="641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E319D8-396F-4D72-9159-9784106B7F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02" y="245504"/>
            <a:ext cx="1083347" cy="684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741ABB-F955-4299-8C57-544E83F407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89" y="296755"/>
            <a:ext cx="1665967" cy="6332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96D1B0-E87B-4D72-BDBB-6B6B2B0BCB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022" y="368374"/>
            <a:ext cx="1052261" cy="447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09" y="373103"/>
            <a:ext cx="2399670" cy="48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4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69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7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3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vention 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7070" y="2122003"/>
            <a:ext cx="5976730" cy="1759227"/>
          </a:xfrm>
        </p:spPr>
        <p:txBody>
          <a:bodyPr anchor="b">
            <a:no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070" y="4189342"/>
            <a:ext cx="5976730" cy="106845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4EE666-F6CB-4E9A-BFD7-92F4383906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268" y="256159"/>
            <a:ext cx="1013063" cy="1008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58291"/>
            <a:ext cx="3027535" cy="60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ages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610600" y="6296171"/>
            <a:ext cx="3581400" cy="55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DE0B89-DA4D-4547-B89F-D09604401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105" y="6528159"/>
            <a:ext cx="823406" cy="2508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EFD738-0CF3-49D5-9867-E88088ED8F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005" y="6505077"/>
            <a:ext cx="403212" cy="2547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8326CB-57D1-4545-B532-FA4B407BF4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0115" y="6525559"/>
            <a:ext cx="410775" cy="1830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B969CC-A156-4B7C-95AA-1D7988FF19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966" y="6513712"/>
            <a:ext cx="630468" cy="265231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1884459"/>
            <a:ext cx="10515600" cy="4292504"/>
          </a:xfrm>
          <a:noFill/>
        </p:spPr>
        <p:txBody>
          <a:bodyPr/>
          <a:lstStyle>
            <a:lvl1pPr marL="274320" indent="-274320">
              <a:lnSpc>
                <a:spcPct val="100000"/>
              </a:lnSpc>
              <a:buClr>
                <a:schemeClr val="accent1"/>
              </a:buClr>
              <a:defRPr/>
            </a:lvl1pPr>
            <a:lvl2pPr marL="685800" indent="-274320">
              <a:buClr>
                <a:srgbClr val="F3B22A"/>
              </a:buClr>
              <a:buSzPct val="97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5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48" y="6524207"/>
            <a:ext cx="985009" cy="1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2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log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74320">
              <a:lnSpc>
                <a:spcPct val="100000"/>
              </a:lnSpc>
              <a:buClr>
                <a:schemeClr val="accent1"/>
              </a:buClr>
              <a:defRPr/>
            </a:lvl1pPr>
            <a:lvl2pPr marL="685800" indent="-274320">
              <a:buClr>
                <a:srgbClr val="F3B22A"/>
              </a:buClr>
              <a:buSzPct val="97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5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3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inkages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296171"/>
          </a:xfrm>
          <a:prstGeom prst="rect">
            <a:avLst/>
          </a:prstGeom>
          <a:solidFill>
            <a:srgbClr val="E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518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009322"/>
            <a:ext cx="10515600" cy="10803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DE0B89-DA4D-4547-B89F-D09604401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105" y="6528159"/>
            <a:ext cx="823406" cy="250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EFD738-0CF3-49D5-9867-E88088ED8F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005" y="6505077"/>
            <a:ext cx="403212" cy="2547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B969CC-A156-4B7C-95AA-1D7988FF19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966" y="6513712"/>
            <a:ext cx="630468" cy="2652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48" y="6524207"/>
            <a:ext cx="985009" cy="1972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8326CB-57D1-4545-B532-FA4B407BF4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0115" y="6525559"/>
            <a:ext cx="410775" cy="18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 logo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296171"/>
          </a:xfrm>
          <a:prstGeom prst="rect">
            <a:avLst/>
          </a:prstGeom>
          <a:solidFill>
            <a:srgbClr val="E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518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009322"/>
            <a:ext cx="10515600" cy="10803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2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7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2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84459"/>
            <a:ext cx="10515600" cy="429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6BCE-5FD6-48C7-9096-56205E24449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4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2" r:id="rId4"/>
    <p:sldLayoutId id="2147483651" r:id="rId5"/>
    <p:sldLayoutId id="214748366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unicef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467" y="1788289"/>
            <a:ext cx="6910085" cy="2354294"/>
          </a:xfrm>
        </p:spPr>
        <p:txBody>
          <a:bodyPr>
            <a:noAutofit/>
          </a:bodyPr>
          <a:lstStyle/>
          <a:p>
            <a:r>
              <a:rPr lang="en-US" sz="3600" dirty="0"/>
              <a:t>High acceptability and feasibility of same-day antiretroviral therapy services among HIV-positive adolescents in Bangkok, Thailand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3575" y="4444678"/>
            <a:ext cx="7212185" cy="1480633"/>
          </a:xfrm>
        </p:spPr>
        <p:txBody>
          <a:bodyPr>
            <a:normAutofit/>
          </a:bodyPr>
          <a:lstStyle/>
          <a:p>
            <a:r>
              <a:rPr lang="en-US" b="1" dirty="0"/>
              <a:t>Pich Seekaew, MPH</a:t>
            </a:r>
          </a:p>
          <a:p>
            <a:r>
              <a:rPr lang="en-US" dirty="0"/>
              <a:t>PREVENTION | Thai Red Cross AIDS Research Centre</a:t>
            </a:r>
          </a:p>
          <a:p>
            <a:r>
              <a:rPr lang="en-US" dirty="0"/>
              <a:t>USAID LINKAGES Program Thailand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3820485-AAE2-AA4F-8135-447B5CA7A43C}"/>
              </a:ext>
            </a:extLst>
          </p:cNvPr>
          <p:cNvSpPr txBox="1">
            <a:spLocks/>
          </p:cNvSpPr>
          <p:nvPr/>
        </p:nvSpPr>
        <p:spPr>
          <a:xfrm>
            <a:off x="298487" y="6337203"/>
            <a:ext cx="4030445" cy="42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Abstract Number: WEAB0104</a:t>
            </a:r>
          </a:p>
        </p:txBody>
      </p:sp>
    </p:spTree>
    <p:extLst>
      <p:ext uri="{BB962C8B-B14F-4D97-AF65-F5344CB8AC3E}">
        <p14:creationId xmlns:p14="http://schemas.microsoft.com/office/powerpoint/2010/main" val="346098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70"/>
    </mc:Choice>
    <mc:Fallback>
      <p:transition spd="slow" advTm="3177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64FA5-CDBD-884E-9850-EADA071E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Center of Excellence for Pediatric Infectious Diseases and Vaccines at Chulalongkorn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DD398-C3B9-F645-A4A9-CCF6019A6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127" y="1765989"/>
            <a:ext cx="4942390" cy="4605873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Started collaboration in March 2018</a:t>
            </a:r>
          </a:p>
          <a:p>
            <a:r>
              <a:rPr lang="en-US" sz="3400" dirty="0"/>
              <a:t>Staff: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Pediatric ID physicians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Social workers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Pediatric clinical psychologists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Research nurses </a:t>
            </a:r>
          </a:p>
          <a:p>
            <a:r>
              <a:rPr lang="en-US" sz="3400" dirty="0"/>
              <a:t>Services: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Prevention and treatment for pediatric and adolescent HIV and STIs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Linkage to related care, including: mental health, substance misuse, sexual and reproductive health, counseling, peer support, legal and financial support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12743" r="2740" b="16203"/>
          <a:stretch/>
        </p:blipFill>
        <p:spPr>
          <a:xfrm rot="10800000">
            <a:off x="0" y="1765990"/>
            <a:ext cx="6655444" cy="42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7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CD71-70FB-4FE6-91EB-E4988A6F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Treatment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0CA37-3ABA-40E2-ABBE-55EEB2A93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296" y="1825625"/>
            <a:ext cx="616150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ART drug regimen:</a:t>
            </a:r>
          </a:p>
          <a:p>
            <a:pPr lvl="1"/>
            <a:r>
              <a:rPr lang="en-US" dirty="0"/>
              <a:t>FTC/TDF + EFV (400mg)</a:t>
            </a:r>
          </a:p>
          <a:p>
            <a:r>
              <a:rPr lang="en-US" dirty="0"/>
              <a:t>Baseline tests:</a:t>
            </a:r>
          </a:p>
          <a:p>
            <a:pPr lvl="1"/>
            <a:r>
              <a:rPr lang="en-US" dirty="0"/>
              <a:t>Creatinine </a:t>
            </a:r>
          </a:p>
          <a:p>
            <a:pPr lvl="1"/>
            <a:r>
              <a:rPr lang="en-US" dirty="0"/>
              <a:t>Urinalysis </a:t>
            </a:r>
          </a:p>
          <a:p>
            <a:pPr lvl="1"/>
            <a:r>
              <a:rPr lang="en-US" dirty="0"/>
              <a:t>CD4 count</a:t>
            </a:r>
          </a:p>
          <a:p>
            <a:pPr lvl="1"/>
            <a:r>
              <a:rPr lang="en-US" dirty="0"/>
              <a:t>HBsAg</a:t>
            </a:r>
          </a:p>
          <a:p>
            <a:pPr lvl="1"/>
            <a:r>
              <a:rPr lang="en-US" dirty="0"/>
              <a:t>Anti-HCV</a:t>
            </a:r>
          </a:p>
          <a:p>
            <a:pPr lvl="1"/>
            <a:r>
              <a:rPr lang="en-US" dirty="0"/>
              <a:t>Syphilis serology </a:t>
            </a:r>
          </a:p>
          <a:p>
            <a:pPr lvl="1"/>
            <a:r>
              <a:rPr lang="en-US" dirty="0"/>
              <a:t>ALT</a:t>
            </a:r>
          </a:p>
          <a:p>
            <a:pPr lvl="1"/>
            <a:r>
              <a:rPr lang="en-US" dirty="0"/>
              <a:t>Chest X-Ray</a:t>
            </a:r>
          </a:p>
          <a:p>
            <a:pPr lvl="1"/>
            <a:r>
              <a:rPr lang="en-US" dirty="0"/>
              <a:t>Cryptococcal Ag (CD&lt;100 cells/mm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FC3F39-CB12-4369-A81A-738DE8362CFF}"/>
              </a:ext>
            </a:extLst>
          </p:cNvPr>
          <p:cNvSpPr/>
          <p:nvPr/>
        </p:nvSpPr>
        <p:spPr>
          <a:xfrm>
            <a:off x="3399" y="1734334"/>
            <a:ext cx="5135760" cy="4550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7B7A783-153D-41E5-BAA5-E3D0B17E38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657" r="1" b="1277"/>
          <a:stretch/>
        </p:blipFill>
        <p:spPr>
          <a:xfrm>
            <a:off x="1325582" y="1986150"/>
            <a:ext cx="2715482" cy="40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4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D5BC-C94F-7F4D-B6FA-83AA84C7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Criteria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58E3D-A532-E742-8A72-595B6633C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954"/>
            <a:ext cx="10515600" cy="4292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Willing to start ART (non-coercive) </a:t>
            </a:r>
          </a:p>
          <a:p>
            <a:r>
              <a:rPr lang="en-US" dirty="0">
                <a:solidFill>
                  <a:schemeClr val="tx2"/>
                </a:solidFill>
              </a:rPr>
              <a:t>ART naïve</a:t>
            </a:r>
          </a:p>
          <a:p>
            <a:r>
              <a:rPr lang="en-US" dirty="0"/>
              <a:t>Able to come back for follow-up visit(s)</a:t>
            </a:r>
          </a:p>
          <a:p>
            <a:r>
              <a:rPr lang="en-US" dirty="0"/>
              <a:t>Results from symptomatic screening/chest X-ray/Gene </a:t>
            </a:r>
            <a:r>
              <a:rPr lang="en-US" dirty="0" err="1"/>
              <a:t>Xpert</a:t>
            </a:r>
            <a:r>
              <a:rPr lang="en-US" dirty="0"/>
              <a:t> MTB/RIF not indicative of </a:t>
            </a:r>
            <a:r>
              <a:rPr lang="en-US" dirty="0">
                <a:solidFill>
                  <a:srgbClr val="FF0000"/>
                </a:solidFill>
              </a:rPr>
              <a:t>tuberculosis</a:t>
            </a:r>
          </a:p>
          <a:p>
            <a:r>
              <a:rPr lang="en-US" dirty="0"/>
              <a:t>Results from symptomatic screening/cryptococcal antigen test not indicative of </a:t>
            </a:r>
            <a:r>
              <a:rPr lang="en-US" dirty="0">
                <a:solidFill>
                  <a:srgbClr val="FF0000"/>
                </a:solidFill>
              </a:rPr>
              <a:t>cryptococcal meningitis </a:t>
            </a:r>
          </a:p>
          <a:p>
            <a:r>
              <a:rPr lang="en-US" dirty="0"/>
              <a:t>Symptomatic screening not indicative of serious </a:t>
            </a:r>
            <a:r>
              <a:rPr lang="en-US" dirty="0">
                <a:solidFill>
                  <a:srgbClr val="FF0000"/>
                </a:solidFill>
              </a:rPr>
              <a:t>opportunistic infections that would likely require hospital admissions</a:t>
            </a:r>
          </a:p>
        </p:txBody>
      </p:sp>
    </p:spTree>
    <p:extLst>
      <p:ext uri="{BB962C8B-B14F-4D97-AF65-F5344CB8AC3E}">
        <p14:creationId xmlns:p14="http://schemas.microsoft.com/office/powerpoint/2010/main" val="168841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Cascade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34" y="1271046"/>
            <a:ext cx="10460717" cy="5207813"/>
          </a:xfrm>
        </p:spPr>
      </p:pic>
    </p:spTree>
    <p:extLst>
      <p:ext uri="{BB962C8B-B14F-4D97-AF65-F5344CB8AC3E}">
        <p14:creationId xmlns:p14="http://schemas.microsoft.com/office/powerpoint/2010/main" val="286799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7" y="1526608"/>
            <a:ext cx="11787688" cy="5047811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555CF2-95F5-4513-AF19-94E53691E92E}"/>
              </a:ext>
            </a:extLst>
          </p:cNvPr>
          <p:cNvSpPr/>
          <p:nvPr/>
        </p:nvSpPr>
        <p:spPr>
          <a:xfrm>
            <a:off x="482974" y="6123543"/>
            <a:ext cx="1643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P-value = 0.333</a:t>
            </a:r>
          </a:p>
        </p:txBody>
      </p:sp>
    </p:spTree>
    <p:extLst>
      <p:ext uri="{BB962C8B-B14F-4D97-AF65-F5344CB8AC3E}">
        <p14:creationId xmlns:p14="http://schemas.microsoft.com/office/powerpoint/2010/main" val="867966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Acceptability Stratified By Population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12939"/>
          <a:stretch/>
        </p:blipFill>
        <p:spPr>
          <a:xfrm>
            <a:off x="584521" y="1960832"/>
            <a:ext cx="10932289" cy="4334572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555CF2-95F5-4513-AF19-94E53691E92E}"/>
              </a:ext>
            </a:extLst>
          </p:cNvPr>
          <p:cNvSpPr/>
          <p:nvPr/>
        </p:nvSpPr>
        <p:spPr>
          <a:xfrm>
            <a:off x="482974" y="6123543"/>
            <a:ext cx="1643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P-value = 0.021</a:t>
            </a:r>
          </a:p>
        </p:txBody>
      </p:sp>
    </p:spTree>
    <p:extLst>
      <p:ext uri="{BB962C8B-B14F-4D97-AF65-F5344CB8AC3E}">
        <p14:creationId xmlns:p14="http://schemas.microsoft.com/office/powerpoint/2010/main" val="84049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DABF-0245-5447-887C-2F741DFB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923"/>
            <a:ext cx="10515600" cy="954792"/>
          </a:xfrm>
        </p:spPr>
        <p:txBody>
          <a:bodyPr/>
          <a:lstStyle/>
          <a:p>
            <a:r>
              <a:rPr lang="en-US" dirty="0"/>
              <a:t>Abnormal Baseline Laboratory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6" y="916868"/>
            <a:ext cx="11591595" cy="535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66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CD4 Counts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6" y="1795177"/>
            <a:ext cx="10405328" cy="4881338"/>
          </a:xfrm>
        </p:spPr>
      </p:pic>
      <p:sp>
        <p:nvSpPr>
          <p:cNvPr id="5" name="Rectangle 4"/>
          <p:cNvSpPr/>
          <p:nvPr/>
        </p:nvSpPr>
        <p:spPr>
          <a:xfrm>
            <a:off x="7475411" y="1027319"/>
            <a:ext cx="4716590" cy="4897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anchor="ctr" anchorCtr="0">
            <a:noAutofit/>
          </a:bodyPr>
          <a:lstStyle/>
          <a:p>
            <a:pPr algn="ctr">
              <a:defRPr sz="1440" b="0" i="0" u="none" strike="noStrike" kern="1200" spc="0" baseline="0">
                <a:solidFill>
                  <a:srgbClr val="4A515B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bg1"/>
                </a:solidFill>
              </a:rPr>
              <a:t>Median (IQR) 310 (243-429)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9C1CEA-EB00-A04B-9BB4-67D655077684}"/>
              </a:ext>
            </a:extLst>
          </p:cNvPr>
          <p:cNvSpPr/>
          <p:nvPr/>
        </p:nvSpPr>
        <p:spPr>
          <a:xfrm>
            <a:off x="10463402" y="6064752"/>
            <a:ext cx="14816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P-value = 0.434</a:t>
            </a:r>
          </a:p>
        </p:txBody>
      </p:sp>
    </p:spTree>
    <p:extLst>
      <p:ext uri="{BB962C8B-B14F-4D97-AF65-F5344CB8AC3E}">
        <p14:creationId xmlns:p14="http://schemas.microsoft.com/office/powerpoint/2010/main" val="2240346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BD87-F71C-E547-A348-82507CC6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Initiation Time Periods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4" y="1598753"/>
            <a:ext cx="10653132" cy="48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14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91976-57E5-A34F-84CE-6ADFE1FDF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Psychiatric Diagnoses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49E2-F7FE-184A-A980-CC1EAE798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cases were diagnosed with psychiatric symptoms:</a:t>
            </a:r>
          </a:p>
          <a:p>
            <a:pPr lvl="1"/>
            <a:r>
              <a:rPr lang="en-US" dirty="0"/>
              <a:t>Major depressive disorder </a:t>
            </a:r>
          </a:p>
          <a:p>
            <a:pPr lvl="1"/>
            <a:r>
              <a:rPr lang="en-US" dirty="0"/>
              <a:t>Major depressive disorder, anxiety, methamphetamine-induced psychosis</a:t>
            </a:r>
          </a:p>
          <a:p>
            <a:pPr lvl="1"/>
            <a:r>
              <a:rPr lang="en-US" dirty="0"/>
              <a:t>Major depressive disorder, anxiety, post-traumatic stress disorder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91850"/>
            <a:ext cx="11140440" cy="45712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/>
              <a:t>Pich Seekaew</a:t>
            </a:r>
            <a:r>
              <a:rPr lang="en-US" sz="2600" dirty="0"/>
              <a:t>,</a:t>
            </a:r>
            <a:r>
              <a:rPr lang="en-US" sz="2600" baseline="30000" dirty="0"/>
              <a:t>1</a:t>
            </a:r>
            <a:r>
              <a:rPr lang="en-US" sz="2600" dirty="0"/>
              <a:t> </a:t>
            </a:r>
            <a:r>
              <a:rPr lang="en-US" sz="2600" dirty="0" err="1"/>
              <a:t>Wipaporn</a:t>
            </a:r>
            <a:r>
              <a:rPr lang="en-US" sz="2600" dirty="0"/>
              <a:t> Natalie Songtaweesin,</a:t>
            </a:r>
            <a:r>
              <a:rPr lang="en-US" sz="2600" baseline="30000" dirty="0"/>
              <a:t>2,3</a:t>
            </a:r>
            <a:r>
              <a:rPr lang="en-US" sz="2600" dirty="0"/>
              <a:t> </a:t>
            </a:r>
            <a:r>
              <a:rPr lang="en-US" sz="2600" dirty="0" err="1"/>
              <a:t>Thanyawee</a:t>
            </a:r>
            <a:r>
              <a:rPr lang="en-US" sz="2600" dirty="0"/>
              <a:t> Puthanakit,</a:t>
            </a:r>
            <a:r>
              <a:rPr lang="en-US" sz="2600" baseline="30000" dirty="0"/>
              <a:t>2,3</a:t>
            </a:r>
            <a:r>
              <a:rPr lang="en-US" sz="2600" dirty="0"/>
              <a:t> </a:t>
            </a:r>
            <a:r>
              <a:rPr lang="en-US" sz="2600" dirty="0" err="1"/>
              <a:t>Sorawit</a:t>
            </a:r>
            <a:r>
              <a:rPr lang="en-US" sz="2600" dirty="0"/>
              <a:t> Amatavete,</a:t>
            </a:r>
            <a:r>
              <a:rPr lang="en-US" sz="2600" baseline="30000" dirty="0"/>
              <a:t>1</a:t>
            </a:r>
            <a:r>
              <a:rPr lang="en-US" sz="2600" dirty="0"/>
              <a:t> </a:t>
            </a:r>
            <a:r>
              <a:rPr lang="en-US" sz="2600" dirty="0" err="1"/>
              <a:t>Nipat</a:t>
            </a:r>
            <a:r>
              <a:rPr lang="en-US" sz="2600" dirty="0"/>
              <a:t> Teeratakulpisarn,</a:t>
            </a:r>
            <a:r>
              <a:rPr lang="en-US" sz="2600" baseline="30000" dirty="0"/>
              <a:t>1</a:t>
            </a:r>
            <a:r>
              <a:rPr lang="en-US" sz="2600" dirty="0"/>
              <a:t> </a:t>
            </a:r>
            <a:r>
              <a:rPr lang="en-US" sz="2600" dirty="0" err="1"/>
              <a:t>Pongsakorn</a:t>
            </a:r>
            <a:r>
              <a:rPr lang="en-US" sz="2600" dirty="0"/>
              <a:t> Surapuchong,</a:t>
            </a:r>
            <a:r>
              <a:rPr lang="en-US" sz="2600" baseline="30000" dirty="0"/>
              <a:t>1</a:t>
            </a:r>
            <a:r>
              <a:rPr lang="en-US" sz="2600" dirty="0"/>
              <a:t> </a:t>
            </a:r>
            <a:r>
              <a:rPr lang="en-US" sz="2600" dirty="0" err="1"/>
              <a:t>Somsong</a:t>
            </a:r>
            <a:r>
              <a:rPr lang="en-US" sz="2600" dirty="0"/>
              <a:t> Teeratakulpisarn,</a:t>
            </a:r>
            <a:r>
              <a:rPr lang="en-US" sz="2600" baseline="30000" dirty="0"/>
              <a:t>1</a:t>
            </a:r>
            <a:r>
              <a:rPr lang="en-US" sz="2600" dirty="0"/>
              <a:t> Tanat Chinbunchorn,</a:t>
            </a:r>
            <a:r>
              <a:rPr lang="en-US" sz="2600" baseline="30000" dirty="0"/>
              <a:t>1</a:t>
            </a:r>
            <a:r>
              <a:rPr lang="en-US" sz="2600" dirty="0"/>
              <a:t> </a:t>
            </a:r>
            <a:r>
              <a:rPr lang="en-US" sz="2600" dirty="0" err="1"/>
              <a:t>Pintip</a:t>
            </a:r>
            <a:r>
              <a:rPr lang="en-US" sz="2600" dirty="0"/>
              <a:t> Jomja,</a:t>
            </a:r>
            <a:r>
              <a:rPr lang="en-US" sz="2600" baseline="30000" dirty="0"/>
              <a:t>1</a:t>
            </a:r>
            <a:r>
              <a:rPr lang="en-US" sz="2600" dirty="0"/>
              <a:t> </a:t>
            </a:r>
            <a:r>
              <a:rPr lang="en-US" sz="2600" dirty="0" err="1"/>
              <a:t>Chonthicha</a:t>
            </a:r>
            <a:r>
              <a:rPr lang="en-US" sz="2600" dirty="0"/>
              <a:t> Hanaree,</a:t>
            </a:r>
            <a:r>
              <a:rPr lang="en-US" sz="2600" baseline="30000" dirty="0"/>
              <a:t>1</a:t>
            </a:r>
            <a:r>
              <a:rPr lang="en-US" sz="2600" dirty="0"/>
              <a:t> </a:t>
            </a:r>
            <a:r>
              <a:rPr lang="en-US" sz="2600" dirty="0" err="1"/>
              <a:t>Prapaipan</a:t>
            </a:r>
            <a:r>
              <a:rPr lang="en-US" sz="2600" dirty="0"/>
              <a:t> Plodgratoke,</a:t>
            </a:r>
            <a:r>
              <a:rPr lang="en-US" sz="2600" baseline="30000" dirty="0"/>
              <a:t>1</a:t>
            </a:r>
            <a:r>
              <a:rPr lang="en-US" sz="2600" dirty="0"/>
              <a:t> </a:t>
            </a:r>
            <a:r>
              <a:rPr lang="en-US" sz="2600" dirty="0" err="1"/>
              <a:t>Chutima</a:t>
            </a:r>
            <a:r>
              <a:rPr lang="en-US" sz="2600" dirty="0"/>
              <a:t> Saisaengjan,</a:t>
            </a:r>
            <a:r>
              <a:rPr lang="en-US" sz="2600" baseline="30000" dirty="0"/>
              <a:t>4</a:t>
            </a:r>
            <a:r>
              <a:rPr lang="en-US" sz="2600" dirty="0"/>
              <a:t> </a:t>
            </a:r>
            <a:r>
              <a:rPr lang="en-US" sz="2600" dirty="0" err="1"/>
              <a:t>Klayduean</a:t>
            </a:r>
            <a:r>
              <a:rPr lang="en-US" sz="2600" dirty="0"/>
              <a:t> Singhaseni,</a:t>
            </a:r>
            <a:r>
              <a:rPr lang="en-US" sz="2600" baseline="30000" dirty="0"/>
              <a:t>1</a:t>
            </a:r>
            <a:r>
              <a:rPr lang="en-US" sz="2600" dirty="0"/>
              <a:t> </a:t>
            </a:r>
            <a:r>
              <a:rPr lang="en-US" sz="2600" dirty="0" err="1"/>
              <a:t>Ratchadaporn</a:t>
            </a:r>
            <a:r>
              <a:rPr lang="en-US" sz="2600" dirty="0"/>
              <a:t> Meksena,</a:t>
            </a:r>
            <a:r>
              <a:rPr lang="en-US" sz="2600" baseline="30000" dirty="0"/>
              <a:t>1</a:t>
            </a:r>
            <a:r>
              <a:rPr lang="en-US" sz="2600" dirty="0"/>
              <a:t> </a:t>
            </a:r>
            <a:r>
              <a:rPr lang="en-US" sz="2600" dirty="0" err="1"/>
              <a:t>Sutinee</a:t>
            </a:r>
            <a:r>
              <a:rPr lang="en-US" sz="2600" dirty="0"/>
              <a:t> Charoenying,</a:t>
            </a:r>
            <a:r>
              <a:rPr lang="en-US" sz="2600" baseline="30000" dirty="0"/>
              <a:t>5</a:t>
            </a:r>
            <a:r>
              <a:rPr lang="en-US" sz="2600" dirty="0"/>
              <a:t> Stephen Mills,</a:t>
            </a:r>
            <a:r>
              <a:rPr lang="en-US" sz="2600" baseline="30000" dirty="0"/>
              <a:t>5</a:t>
            </a:r>
            <a:r>
              <a:rPr lang="th-TH" sz="2600" dirty="0"/>
              <a:t> </a:t>
            </a:r>
            <a:r>
              <a:rPr lang="en-US" sz="2600" dirty="0" err="1"/>
              <a:t>Ravipa</a:t>
            </a:r>
            <a:r>
              <a:rPr lang="en-US" sz="2600" dirty="0"/>
              <a:t> Vannakit,</a:t>
            </a:r>
            <a:r>
              <a:rPr lang="en-US" sz="2600" baseline="30000" dirty="0"/>
              <a:t>6</a:t>
            </a:r>
            <a:r>
              <a:rPr lang="en-US" sz="2600" dirty="0"/>
              <a:t> </a:t>
            </a:r>
            <a:r>
              <a:rPr lang="en-US" sz="2600" dirty="0" err="1"/>
              <a:t>Praphan</a:t>
            </a:r>
            <a:r>
              <a:rPr lang="en-US" sz="2600" dirty="0"/>
              <a:t> Phanuphak,</a:t>
            </a:r>
            <a:r>
              <a:rPr lang="en-US" sz="2600" baseline="30000" dirty="0"/>
              <a:t>1</a:t>
            </a:r>
            <a:r>
              <a:rPr lang="en-US" sz="2600" dirty="0"/>
              <a:t> </a:t>
            </a:r>
            <a:r>
              <a:rPr lang="en-US" sz="2600" dirty="0" err="1"/>
              <a:t>Nittaya</a:t>
            </a:r>
            <a:r>
              <a:rPr lang="en-US" sz="2600" dirty="0"/>
              <a:t> Phanuphak</a:t>
            </a:r>
            <a:r>
              <a:rPr lang="en-US" sz="2600" baseline="30000" dirty="0"/>
              <a:t>1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sz="2400" b="1" baseline="30000" dirty="0"/>
              <a:t>1 </a:t>
            </a:r>
            <a:r>
              <a:rPr lang="en-GB" sz="2400" b="1" dirty="0"/>
              <a:t>PREVENTION, Thai Red Cross AIDS Research Centre, Bangkok, Thailand</a:t>
            </a:r>
            <a:r>
              <a:rPr lang="en-US" sz="2400" dirty="0"/>
              <a:t>, </a:t>
            </a:r>
            <a:r>
              <a:rPr lang="en-US" sz="2400" baseline="30000" dirty="0"/>
              <a:t>2 </a:t>
            </a:r>
            <a:r>
              <a:rPr lang="en-US" sz="2400" dirty="0"/>
              <a:t>Faculty of Medicine, Chulalongkorn University, Bangkok, Thailand, </a:t>
            </a:r>
            <a:r>
              <a:rPr lang="en-US" sz="2400" baseline="30000" dirty="0"/>
              <a:t>3 </a:t>
            </a:r>
            <a:r>
              <a:rPr lang="en-US" sz="2400" dirty="0"/>
              <a:t>Center of Excellence in Pediatric Infectious Diseases and Vaccines, Chulalongkorn University, Bangkok, Thailand, </a:t>
            </a:r>
            <a:r>
              <a:rPr lang="en-US" sz="2400" baseline="30000" dirty="0"/>
              <a:t>4</a:t>
            </a:r>
            <a:r>
              <a:rPr lang="en-US" sz="2400" dirty="0"/>
              <a:t>South East Asia Research Collaboration in HIV, Thai Red Cross AIDS Research Centre, Bangkok, Thailand, </a:t>
            </a:r>
            <a:r>
              <a:rPr lang="en-US" sz="2400" baseline="30000" dirty="0"/>
              <a:t>5 </a:t>
            </a:r>
            <a:r>
              <a:rPr lang="en-US" sz="2400" dirty="0"/>
              <a:t>FHI 360 and LINKAGES, Bangkok, Thailand, </a:t>
            </a:r>
            <a:r>
              <a:rPr lang="en-US" sz="2400" baseline="30000" dirty="0"/>
              <a:t>6 </a:t>
            </a:r>
            <a:r>
              <a:rPr lang="en-US" sz="2400" dirty="0"/>
              <a:t>Office of Public Health, USAID Regional Development Mission Asia, Bangkok, Thailand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1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12"/>
    </mc:Choice>
    <mc:Fallback>
      <p:transition spd="slow" advTm="941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62" y="184438"/>
            <a:ext cx="10515600" cy="1062472"/>
          </a:xfrm>
        </p:spPr>
        <p:txBody>
          <a:bodyPr/>
          <a:lstStyle/>
          <a:p>
            <a:r>
              <a:rPr lang="en-US" dirty="0"/>
              <a:t>Adverse Events and Death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958470"/>
              </p:ext>
            </p:extLst>
          </p:nvPr>
        </p:nvGraphicFramePr>
        <p:xfrm>
          <a:off x="552451" y="2087752"/>
          <a:ext cx="10926711" cy="2207975"/>
        </p:xfrm>
        <a:graphic>
          <a:graphicData uri="http://schemas.openxmlformats.org/drawingml/2006/table">
            <a:tbl>
              <a:tblPr/>
              <a:tblGrid>
                <a:gridCol w="2883081">
                  <a:extLst>
                    <a:ext uri="{9D8B030D-6E8A-4147-A177-3AD203B41FA5}">
                      <a16:colId xmlns:a16="http://schemas.microsoft.com/office/drawing/2014/main" val="99647008"/>
                    </a:ext>
                  </a:extLst>
                </a:gridCol>
                <a:gridCol w="992778">
                  <a:extLst>
                    <a:ext uri="{9D8B030D-6E8A-4147-A177-3AD203B41FA5}">
                      <a16:colId xmlns:a16="http://schemas.microsoft.com/office/drawing/2014/main" val="1407930237"/>
                    </a:ext>
                  </a:extLst>
                </a:gridCol>
                <a:gridCol w="2062485">
                  <a:extLst>
                    <a:ext uri="{9D8B030D-6E8A-4147-A177-3AD203B41FA5}">
                      <a16:colId xmlns:a16="http://schemas.microsoft.com/office/drawing/2014/main" val="2667050277"/>
                    </a:ext>
                  </a:extLst>
                </a:gridCol>
                <a:gridCol w="1823058">
                  <a:extLst>
                    <a:ext uri="{9D8B030D-6E8A-4147-A177-3AD203B41FA5}">
                      <a16:colId xmlns:a16="http://schemas.microsoft.com/office/drawing/2014/main" val="389033133"/>
                    </a:ext>
                  </a:extLst>
                </a:gridCol>
                <a:gridCol w="2143595">
                  <a:extLst>
                    <a:ext uri="{9D8B030D-6E8A-4147-A177-3AD203B41FA5}">
                      <a16:colId xmlns:a16="http://schemas.microsoft.com/office/drawing/2014/main" val="3720201744"/>
                    </a:ext>
                  </a:extLst>
                </a:gridCol>
                <a:gridCol w="1021714">
                  <a:extLst>
                    <a:ext uri="{9D8B030D-6E8A-4147-A177-3AD203B41FA5}">
                      <a16:colId xmlns:a16="http://schemas.microsoft.com/office/drawing/2014/main" val="3941362223"/>
                    </a:ext>
                  </a:extLst>
                </a:gridCol>
              </a:tblGrid>
              <a:tr h="766961"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1C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MSM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1C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TGW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1C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General Population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1C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p-value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1C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405803"/>
                  </a:ext>
                </a:extLst>
              </a:tr>
              <a:tr h="472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Started ART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2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193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165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0.764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592119"/>
                  </a:ext>
                </a:extLst>
              </a:tr>
              <a:tr h="4904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AE (no. of persons)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2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28/165 (17%)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1/7 (14.3%)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3/21 (14.3%)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33807"/>
                  </a:ext>
                </a:extLst>
              </a:tr>
              <a:tr h="478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Death (no. of persons)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B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2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0/165 (0%)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0/7 (0%)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0/21 (0%)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63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684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7D13-B246-4D8B-853D-FC6A60C2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Adverse Events (total 44 events)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86" y="1529005"/>
            <a:ext cx="5680273" cy="4990297"/>
          </a:xfrm>
        </p:spPr>
      </p:pic>
    </p:spTree>
    <p:extLst>
      <p:ext uri="{BB962C8B-B14F-4D97-AF65-F5344CB8AC3E}">
        <p14:creationId xmlns:p14="http://schemas.microsoft.com/office/powerpoint/2010/main" val="3426054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6400" y="178306"/>
            <a:ext cx="10515600" cy="9328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Retention Month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71C99-CEE0-D547-A6AE-FC0A4BA30EA3}"/>
              </a:ext>
            </a:extLst>
          </p:cNvPr>
          <p:cNvSpPr/>
          <p:nvPr/>
        </p:nvSpPr>
        <p:spPr>
          <a:xfrm>
            <a:off x="457199" y="6287949"/>
            <a:ext cx="14352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P-value= 0.789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79115"/>
            <a:ext cx="11390971" cy="504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92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6400" y="178306"/>
            <a:ext cx="10515600" cy="9328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Retention Month 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71C99-CEE0-D547-A6AE-FC0A4BA30EA3}"/>
              </a:ext>
            </a:extLst>
          </p:cNvPr>
          <p:cNvSpPr/>
          <p:nvPr/>
        </p:nvSpPr>
        <p:spPr>
          <a:xfrm>
            <a:off x="457199" y="6287949"/>
            <a:ext cx="14352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P-value= 0.947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79115"/>
            <a:ext cx="11390970" cy="504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2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6400" y="178306"/>
            <a:ext cx="10515600" cy="9328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Retention Month 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71C99-CEE0-D547-A6AE-FC0A4BA30EA3}"/>
              </a:ext>
            </a:extLst>
          </p:cNvPr>
          <p:cNvSpPr/>
          <p:nvPr/>
        </p:nvSpPr>
        <p:spPr>
          <a:xfrm>
            <a:off x="457199" y="6287949"/>
            <a:ext cx="14352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P-value= 0.916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79115"/>
            <a:ext cx="11390970" cy="50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35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6400" y="178306"/>
            <a:ext cx="10515600" cy="9328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VL Testing and Suppression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8" y="1179115"/>
            <a:ext cx="10127732" cy="50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33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2A54-3531-0341-A95B-70D2CCE3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34B6F-5C2B-6A41-94DF-66BDF0AC5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adverse events leading to discontinuation of ART </a:t>
            </a:r>
          </a:p>
          <a:p>
            <a:r>
              <a:rPr lang="en-US" dirty="0"/>
              <a:t>Low rates of kidney function abnormalities and hepatitis B co-infection</a:t>
            </a:r>
          </a:p>
          <a:p>
            <a:r>
              <a:rPr lang="en-US" dirty="0"/>
              <a:t>High rate of syphilis</a:t>
            </a:r>
            <a:r>
              <a:rPr lang="th-TH" dirty="0"/>
              <a:t> </a:t>
            </a:r>
            <a:r>
              <a:rPr lang="en-US" dirty="0"/>
              <a:t>among MSM and TGW adolescents </a:t>
            </a:r>
          </a:p>
          <a:p>
            <a:r>
              <a:rPr lang="en-US" dirty="0"/>
              <a:t>Low VL testing among clients who have been on ART for at least 6 months </a:t>
            </a:r>
          </a:p>
          <a:p>
            <a:r>
              <a:rPr lang="en-US" dirty="0"/>
              <a:t>Concerning mental health conditions were found in adolescents living with HIV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22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BB01-6A7A-124B-B77B-48F87960E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6AEFB-2E2E-E042-955C-710CB5F6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06273"/>
            <a:ext cx="10837985" cy="2319542"/>
          </a:xfrm>
        </p:spPr>
        <p:txBody>
          <a:bodyPr>
            <a:normAutofit/>
          </a:bodyPr>
          <a:lstStyle/>
          <a:p>
            <a:r>
              <a:rPr lang="en-US" dirty="0"/>
              <a:t>Intensify efforts to increase HIV and STI testing among adolescents</a:t>
            </a:r>
          </a:p>
          <a:p>
            <a:r>
              <a:rPr lang="en-US" dirty="0"/>
              <a:t>Integrate partner notification/index testing service</a:t>
            </a:r>
          </a:p>
          <a:p>
            <a:r>
              <a:rPr lang="en-US" dirty="0"/>
              <a:t>Recency testing to measure epidemic control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13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40" y="3822772"/>
            <a:ext cx="732309" cy="664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36D571-B94A-440F-A64D-D7885FF1F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94" y="2732554"/>
            <a:ext cx="2106623" cy="641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319D8-396F-4D72-9159-9784106B7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58" y="2689885"/>
            <a:ext cx="1083347" cy="68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741ABB-F955-4299-8C57-544E83F407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50" y="2741136"/>
            <a:ext cx="1665967" cy="633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96D1B0-E87B-4D72-BDBB-6B6B2B0BCB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05" y="4032412"/>
            <a:ext cx="1052261" cy="4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66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01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F706-3EDD-114A-897B-670EBBCE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BDA6C-F8D6-B044-818F-2F1520394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and Objectives</a:t>
            </a:r>
          </a:p>
          <a:p>
            <a:r>
              <a:rPr lang="en-US" dirty="0"/>
              <a:t>Primary Outcomes</a:t>
            </a:r>
          </a:p>
          <a:p>
            <a:r>
              <a:rPr lang="en-US" dirty="0"/>
              <a:t>Program Design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Conclusions</a:t>
            </a:r>
          </a:p>
          <a:p>
            <a:r>
              <a:rPr lang="en-US" dirty="0"/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258572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65"/>
    </mc:Choice>
    <mc:Fallback>
      <p:transition spd="slow" advTm="176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9D83-C424-9941-8731-B5DF4E61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Epidemiology in Adolescents (2017)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867BC-17D5-6B4C-987F-1B8D98DD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4459"/>
            <a:ext cx="10515600" cy="3491982"/>
          </a:xfrm>
        </p:spPr>
        <p:txBody>
          <a:bodyPr/>
          <a:lstStyle/>
          <a:p>
            <a:r>
              <a:rPr lang="en-US" dirty="0"/>
              <a:t>1,770,000 adolescents living with HIV in the world </a:t>
            </a:r>
          </a:p>
          <a:p>
            <a:pPr lvl="1"/>
            <a:r>
              <a:rPr lang="en-US" dirty="0"/>
              <a:t>256,000 new infections</a:t>
            </a:r>
          </a:p>
          <a:p>
            <a:r>
              <a:rPr lang="en-US" dirty="0"/>
              <a:t>61,000 adolescents living with HIV in East Asia and the Pacific </a:t>
            </a:r>
          </a:p>
          <a:p>
            <a:pPr lvl="1"/>
            <a:r>
              <a:rPr lang="en-US" dirty="0"/>
              <a:t>16,800 new infections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F7186-E7E7-E745-92E8-D77C8AB71A8C}"/>
              </a:ext>
            </a:extLst>
          </p:cNvPr>
          <p:cNvSpPr txBox="1"/>
          <p:nvPr/>
        </p:nvSpPr>
        <p:spPr>
          <a:xfrm>
            <a:off x="8687121" y="5650991"/>
            <a:ext cx="3504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data.unicef.org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5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90"/>
    </mc:Choice>
    <mc:Fallback>
      <p:transition spd="slow" advTm="2299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6055" y="171239"/>
            <a:ext cx="10515600" cy="683104"/>
          </a:xfrm>
        </p:spPr>
        <p:txBody>
          <a:bodyPr>
            <a:noAutofit/>
          </a:bodyPr>
          <a:lstStyle/>
          <a:p>
            <a:r>
              <a:rPr lang="en-US" sz="2800" dirty="0"/>
              <a:t>Treatment Cascade Among Adolescents Living with HIV (ages 15-24)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6" y="1149370"/>
            <a:ext cx="10600249" cy="4908136"/>
          </a:xfrm>
        </p:spPr>
      </p:pic>
      <p:sp>
        <p:nvSpPr>
          <p:cNvPr id="6" name="Rectangle 5"/>
          <p:cNvSpPr/>
          <p:nvPr/>
        </p:nvSpPr>
        <p:spPr>
          <a:xfrm>
            <a:off x="131180" y="6352533"/>
            <a:ext cx="74618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NAP web report, National Heath Security Office (NHSO), accessed on:  October </a:t>
            </a:r>
            <a:r>
              <a:rPr lang="th-TH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2017</a:t>
            </a:r>
            <a:endParaRPr lang="th-TH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4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264D-0038-A143-ABFB-40AAC900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Contributing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B3033-A690-434B-9EC5-C736CC6DA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6122"/>
            <a:ext cx="10515600" cy="4292504"/>
          </a:xfrm>
        </p:spPr>
        <p:txBody>
          <a:bodyPr/>
          <a:lstStyle/>
          <a:p>
            <a:r>
              <a:rPr lang="en-US" dirty="0"/>
              <a:t>No age-appropriate services</a:t>
            </a:r>
          </a:p>
          <a:p>
            <a:r>
              <a:rPr lang="en-US" dirty="0"/>
              <a:t>Low sexual health and HIV knowledge</a:t>
            </a:r>
          </a:p>
          <a:p>
            <a:r>
              <a:rPr lang="en-US" dirty="0"/>
              <a:t>Fragmented and uncoordinated referral system between testing and treating sites</a:t>
            </a:r>
          </a:p>
          <a:p>
            <a:r>
              <a:rPr lang="en-US" dirty="0"/>
              <a:t>Multiple unnecessary preparatory visits</a:t>
            </a:r>
          </a:p>
          <a:p>
            <a:r>
              <a:rPr lang="en-US" dirty="0"/>
              <a:t>Stigma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9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BBE80-3526-4345-953D-A58B8F04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B6811-DE33-0449-92CC-E6A9B396C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Same-Day ART initiation and referral model </a:t>
            </a:r>
          </a:p>
          <a:p>
            <a:r>
              <a:rPr lang="en-US" dirty="0"/>
              <a:t>Assess the feasibility and safety of Same-Day ART among adolescents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4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30C12-59E7-A24E-BE2D-F5FABDEE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C8E21-4603-D943-AEB5-CBF37A6C3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Observational cohort study from July 2017 to April 2019:</a:t>
            </a:r>
          </a:p>
          <a:p>
            <a:pPr lvl="1"/>
            <a:r>
              <a:rPr lang="en-US" dirty="0"/>
              <a:t>Acceptability </a:t>
            </a:r>
          </a:p>
          <a:p>
            <a:pPr lvl="1"/>
            <a:r>
              <a:rPr lang="en-US" dirty="0"/>
              <a:t>Baseline laboratory results</a:t>
            </a:r>
          </a:p>
          <a:p>
            <a:pPr lvl="1"/>
            <a:r>
              <a:rPr lang="en-US" dirty="0"/>
              <a:t>ART initiation rate</a:t>
            </a:r>
          </a:p>
          <a:p>
            <a:pPr lvl="1"/>
            <a:r>
              <a:rPr lang="en-US" dirty="0"/>
              <a:t>Retention at months 3, 6, and 12</a:t>
            </a:r>
          </a:p>
          <a:p>
            <a:pPr lvl="1"/>
            <a:r>
              <a:rPr lang="en-US" dirty="0"/>
              <a:t>Viral load testing and suppression 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D8330-5162-A54B-939A-01801D513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Initiation Hub Model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9C3F4D1-C4A3-A24A-B694-4E911B70C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409"/>
            <a:ext cx="12192000" cy="47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26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EVENTION">
      <a:dk1>
        <a:srgbClr val="4A515B"/>
      </a:dk1>
      <a:lt1>
        <a:sysClr val="window" lastClr="FFFFFF"/>
      </a:lt1>
      <a:dk2>
        <a:srgbClr val="4A515B"/>
      </a:dk2>
      <a:lt2>
        <a:srgbClr val="E7E6E6"/>
      </a:lt2>
      <a:accent1>
        <a:srgbClr val="DE2C28"/>
      </a:accent1>
      <a:accent2>
        <a:srgbClr val="79CED6"/>
      </a:accent2>
      <a:accent3>
        <a:srgbClr val="757070"/>
      </a:accent3>
      <a:accent4>
        <a:srgbClr val="00B6D2"/>
      </a:accent4>
      <a:accent5>
        <a:srgbClr val="4A515B"/>
      </a:accent5>
      <a:accent6>
        <a:srgbClr val="F26522"/>
      </a:accent6>
      <a:hlink>
        <a:srgbClr val="F26522"/>
      </a:hlink>
      <a:folHlink>
        <a:srgbClr val="2FC1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4320</TotalTime>
  <Words>795</Words>
  <Application>Microsoft Macintosh PowerPoint</Application>
  <PresentationFormat>Widescreen</PresentationFormat>
  <Paragraphs>158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Cordia New</vt:lpstr>
      <vt:lpstr>Courier New</vt:lpstr>
      <vt:lpstr>Wingdings</vt:lpstr>
      <vt:lpstr>Office Theme</vt:lpstr>
      <vt:lpstr>High acceptability and feasibility of same-day antiretroviral therapy services among HIV-positive adolescents in Bangkok, Thailand </vt:lpstr>
      <vt:lpstr>Authors</vt:lpstr>
      <vt:lpstr>Outline </vt:lpstr>
      <vt:lpstr>HIV Epidemiology in Adolescents (2017)</vt:lpstr>
      <vt:lpstr>Treatment Cascade Among Adolescents Living with HIV (ages 15-24)</vt:lpstr>
      <vt:lpstr>Contributing Factors</vt:lpstr>
      <vt:lpstr>Objectives</vt:lpstr>
      <vt:lpstr>Primary Outcomes</vt:lpstr>
      <vt:lpstr>ART Initiation Hub Model</vt:lpstr>
      <vt:lpstr>Center of Excellence for Pediatric Infectious Diseases and Vaccines at Chulalongkorn University</vt:lpstr>
      <vt:lpstr>HIV Treatment Algorithm</vt:lpstr>
      <vt:lpstr>Eligibility Criteria </vt:lpstr>
      <vt:lpstr>Treatment Cascade</vt:lpstr>
      <vt:lpstr>Age</vt:lpstr>
      <vt:lpstr>Acceptability Stratified By Population</vt:lpstr>
      <vt:lpstr>Abnormal Baseline Laboratory Results</vt:lpstr>
      <vt:lpstr>Baseline CD4 Counts</vt:lpstr>
      <vt:lpstr>ART Initiation Time Periods</vt:lpstr>
      <vt:lpstr>Psychiatric Diagnoses </vt:lpstr>
      <vt:lpstr>Adverse Events and Death</vt:lpstr>
      <vt:lpstr>Adverse Events (total 44 events) </vt:lpstr>
      <vt:lpstr>Retention Month 3</vt:lpstr>
      <vt:lpstr>Retention Month 6</vt:lpstr>
      <vt:lpstr>Retention Month 12</vt:lpstr>
      <vt:lpstr>VL Testing and Suppression</vt:lpstr>
      <vt:lpstr>Conclusions</vt:lpstr>
      <vt:lpstr>Future Directions</vt:lpstr>
      <vt:lpstr>Acknowledgments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Kung</dc:creator>
  <cp:lastModifiedBy>Pich Seekaew</cp:lastModifiedBy>
  <cp:revision>151</cp:revision>
  <dcterms:created xsi:type="dcterms:W3CDTF">2019-03-11T14:42:13Z</dcterms:created>
  <dcterms:modified xsi:type="dcterms:W3CDTF">2019-07-24T11:40:48Z</dcterms:modified>
</cp:coreProperties>
</file>